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7" r:id="rId4"/>
    <p:sldId id="261" r:id="rId5"/>
    <p:sldId id="263" r:id="rId6"/>
    <p:sldId id="259" r:id="rId7"/>
    <p:sldId id="260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1B076-80AF-46E6-90B3-933E3C51E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09A38-CCBA-4AB9-939F-B47EE73AB9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09A38-CCBA-4AB9-939F-B47EE73AB99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1001" y="228600"/>
            <a:ext cx="8534399" cy="4038600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Муниципальное бюджетное дошкольное образовательное учреждение детский сад комбинированного вида «</a:t>
            </a:r>
            <a:r>
              <a:rPr lang="ru-RU" sz="2000" i="1" dirty="0" err="1" smtClean="0">
                <a:solidFill>
                  <a:schemeClr val="bg1"/>
                </a:solidFill>
                <a:latin typeface="+mn-lt"/>
              </a:rPr>
              <a:t>Алёнушка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»  с.Куйбышево </a:t>
            </a:r>
            <a:br>
              <a:rPr lang="ru-RU" sz="2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представляет : 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+mn-lt"/>
              </a:rPr>
            </a:br>
            <a:r>
              <a:rPr lang="ru-RU" i="1" dirty="0" smtClean="0">
                <a:solidFill>
                  <a:srgbClr val="002060"/>
                </a:solidFill>
                <a:latin typeface="+mn-lt"/>
              </a:rPr>
              <a:t>Организация работы в старшей группе по обучению детей ПДД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ВОСПИТАТЕЛЬ:  М.А. ГУСЕЙНОВА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200"/>
            <a:ext cx="56388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47800" y="152400"/>
            <a:ext cx="7086600" cy="6096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  <a:t>ЦЕЛЬ РАБОТЫ ПО ОБУЧЕНИЮ ДЕТЕЙ ПДД: </a:t>
            </a:r>
            <a:br>
              <a:rPr lang="ru-RU" sz="2800" dirty="0" smtClean="0">
                <a:solidFill>
                  <a:srgbClr val="FF0000"/>
                </a:solidFill>
                <a:latin typeface="Comic Sans MS" pitchFamily="66" charset="0"/>
                <a:cs typeface="Courier New" pitchFamily="49" charset="0"/>
              </a:rPr>
            </a:br>
            <a:r>
              <a:rPr lang="ru-RU" sz="2800" dirty="0" smtClean="0">
                <a:latin typeface="Comic Sans MS" pitchFamily="66" charset="0"/>
                <a:cs typeface="Courier New" pitchFamily="49" charset="0"/>
              </a:rPr>
              <a:t>СОХРАНЕНИЕ  ЖИЗНИ И ЗДОРОВЬЯ ДЕТЕЙ.</a:t>
            </a:r>
            <a:br>
              <a:rPr lang="ru-RU" sz="2800" dirty="0" smtClean="0">
                <a:latin typeface="Comic Sans MS" pitchFamily="66" charset="0"/>
                <a:cs typeface="Courier New" pitchFamily="49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  <a:cs typeface="Courier New" pitchFamily="49" charset="0"/>
              </a:rPr>
              <a:t>ЗАДАЧИ ВОСПИТЕЛЕЙ:</a:t>
            </a:r>
            <a:br>
              <a:rPr lang="ru-RU" sz="2800" dirty="0" smtClean="0">
                <a:solidFill>
                  <a:srgbClr val="FFFF00"/>
                </a:solidFill>
                <a:latin typeface="Comic Sans MS" pitchFamily="66" charset="0"/>
                <a:cs typeface="Courier New" pitchFamily="49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  <a:cs typeface="Courier New" pitchFamily="49" charset="0"/>
              </a:rPr>
              <a:t>-</a:t>
            </a:r>
            <a:r>
              <a:rPr lang="ru-RU" sz="2800" dirty="0" smtClean="0">
                <a:latin typeface="Comic Sans MS" pitchFamily="66" charset="0"/>
                <a:cs typeface="Courier New" pitchFamily="49" charset="0"/>
              </a:rPr>
              <a:t>С ПОМОЩЬЮ РАЗНООБРАЗНЫХ ПРИЕМОВ И МЕТОДОВ ОПТИМИЗИРОВАТЬ РАБОТУ С РОДИТЕЛЯМИ ДЕТЕЙ СТАРШЕГО ВОЗРАСТА</a:t>
            </a:r>
            <a:br>
              <a:rPr lang="ru-RU" sz="2800" dirty="0" smtClean="0">
                <a:latin typeface="Comic Sans MS" pitchFamily="66" charset="0"/>
                <a:cs typeface="Courier New" pitchFamily="49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  <a:cs typeface="Courier New" pitchFamily="49" charset="0"/>
              </a:rPr>
              <a:t>-</a:t>
            </a:r>
            <a:r>
              <a:rPr lang="ru-RU" sz="2800" dirty="0" smtClean="0">
                <a:latin typeface="Comic Sans MS" pitchFamily="66" charset="0"/>
                <a:cs typeface="Courier New" pitchFamily="49" charset="0"/>
              </a:rPr>
              <a:t>ОБОБЩИТЬ И РАЗШИРИТЬ ЗНАНИЯ ДЕТЕЙ О ПРАВИЛАХ ДОРОЖНОГО </a:t>
            </a:r>
            <a:br>
              <a:rPr lang="ru-RU" sz="2800" dirty="0" smtClean="0">
                <a:latin typeface="Comic Sans MS" pitchFamily="66" charset="0"/>
                <a:cs typeface="Courier New" pitchFamily="49" charset="0"/>
              </a:rPr>
            </a:br>
            <a:r>
              <a:rPr lang="ru-RU" sz="2800" dirty="0" smtClean="0">
                <a:latin typeface="Comic Sans MS" pitchFamily="66" charset="0"/>
                <a:cs typeface="Courier New" pitchFamily="49" charset="0"/>
              </a:rPr>
              <a:t/>
            </a:r>
            <a:br>
              <a:rPr lang="ru-RU" sz="2800" dirty="0" smtClean="0">
                <a:latin typeface="Comic Sans MS" pitchFamily="66" charset="0"/>
                <a:cs typeface="Courier New" pitchFamily="49" charset="0"/>
              </a:rPr>
            </a:br>
            <a:endParaRPr lang="ru-RU" sz="2800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4267200"/>
            <a:ext cx="12192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Comic Sans MS" pitchFamily="66" charset="0"/>
              </a:rPr>
              <a:t>МАТЕРИАЛЬНО-ТЕХНИЧЕСКАЯ БАЗА ГРУППЫ ВКЛЮЧАЕТ В СЕБЯ: </a:t>
            </a:r>
            <a:r>
              <a:rPr lang="ru-RU" sz="4000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Комплект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дорожных знаков 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Комплект 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картин «Правила дорожного движения»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Комплект 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картин по предупреждению дорожного 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 травматизма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Подбор картин «Дети и дорога»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Материал по работе с родителями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Спецтехника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Наглядные пособия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Методическая и художественная литература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Настольные  игры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Обучающие компьютерные игры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" name="Рисунок 2" descr="http://malishi74.ru/upload/information_system_26/1/0/0/item_1005/small_information_items_1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28600"/>
            <a:ext cx="1047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7" descr="F:\ПДД\IMG_2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29200"/>
            <a:ext cx="222885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876800"/>
            <a:ext cx="2133600" cy="160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Picture 10" descr="F:\пдд садик\пдд сапицкая\пдд садик\азбука юного пешеход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86600" y="2209800"/>
            <a:ext cx="1676400" cy="19812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2" descr="C:\Users\Влад\Desktop\PA24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105400"/>
            <a:ext cx="2193925" cy="159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8" descr="F:\пдд садик\пдд сапицкая\пдд садик\в стране дорожных знаков конец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лево 2"/>
          <p:cNvSpPr/>
          <p:nvPr/>
        </p:nvSpPr>
        <p:spPr>
          <a:xfrm>
            <a:off x="228600" y="990600"/>
            <a:ext cx="3200400" cy="1524000"/>
          </a:xfrm>
          <a:prstGeom prst="leftArrow">
            <a:avLst>
              <a:gd name="adj1" fmla="val 50000"/>
              <a:gd name="adj2" fmla="val 538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Совместная</a:t>
            </a:r>
          </a:p>
          <a:p>
            <a:pPr algn="ctr"/>
            <a:r>
              <a:rPr lang="ru-RU" i="1" dirty="0" smtClean="0"/>
              <a:t>Работа с родителями</a:t>
            </a:r>
            <a:endParaRPr lang="ru-RU" i="1" dirty="0"/>
          </a:p>
        </p:txBody>
      </p:sp>
      <p:sp>
        <p:nvSpPr>
          <p:cNvPr id="4" name="Овал 3"/>
          <p:cNvSpPr/>
          <p:nvPr/>
        </p:nvSpPr>
        <p:spPr>
          <a:xfrm>
            <a:off x="3505200" y="1219200"/>
            <a:ext cx="21336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Работа по   ПДД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91200" y="990600"/>
            <a:ext cx="3200400" cy="1752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Совместная работа</a:t>
            </a:r>
          </a:p>
          <a:p>
            <a:pPr algn="ctr"/>
            <a:r>
              <a:rPr lang="ru-RU" i="1" dirty="0" smtClean="0"/>
              <a:t> с  </a:t>
            </a:r>
            <a:r>
              <a:rPr lang="ru-RU" i="1" dirty="0" smtClean="0"/>
              <a:t>ГИБДД И СЕТЕВЫМИ ПАРТНЕРАМИ</a:t>
            </a:r>
            <a:endParaRPr lang="ru-RU" i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819400" y="2514600"/>
            <a:ext cx="3581400" cy="1143000"/>
          </a:xfrm>
          <a:prstGeom prst="downArrow">
            <a:avLst>
              <a:gd name="adj1" fmla="val 50000"/>
              <a:gd name="adj2" fmla="val 494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Работа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 с воспитанниками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95600" y="3657600"/>
            <a:ext cx="3429000" cy="22098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Беседы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Целевые прогулки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Музыкально-игровые досуги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Тематические занятия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Конкурсы рисунков и поделок</a:t>
            </a:r>
          </a:p>
          <a:p>
            <a:pPr algn="ctr"/>
            <a:endParaRPr lang="ru-RU" sz="1400" i="1" dirty="0" smtClean="0">
              <a:solidFill>
                <a:srgbClr val="002060"/>
              </a:solidFill>
            </a:endParaRPr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096000" y="2362200"/>
            <a:ext cx="2667000" cy="2819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Проф</a:t>
            </a:r>
            <a:endParaRPr lang="ru-RU" sz="1400" dirty="0" smtClean="0"/>
          </a:p>
          <a:p>
            <a:pPr algn="ctr"/>
            <a:r>
              <a:rPr lang="ru-RU" sz="1400" dirty="0" smtClean="0"/>
              <a:t>.беседы,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err="1" smtClean="0"/>
              <a:t>совмест</a:t>
            </a:r>
            <a:r>
              <a:rPr lang="ru-RU" sz="1400" dirty="0" smtClean="0"/>
              <a:t>-</a:t>
            </a:r>
          </a:p>
          <a:p>
            <a:pPr algn="ctr"/>
            <a:r>
              <a:rPr lang="ru-RU" sz="1400" dirty="0" err="1" smtClean="0"/>
              <a:t>ные</a:t>
            </a:r>
            <a:r>
              <a:rPr lang="ru-RU" sz="1400" dirty="0" smtClean="0"/>
              <a:t> Акции</a:t>
            </a:r>
            <a:r>
              <a:rPr lang="ru-RU" sz="1400" dirty="0" smtClean="0"/>
              <a:t>, </a:t>
            </a:r>
            <a:endParaRPr lang="ru-RU" sz="1400" dirty="0" smtClean="0"/>
          </a:p>
          <a:p>
            <a:pPr algn="ctr"/>
            <a:r>
              <a:rPr lang="ru-RU" sz="1400" dirty="0" smtClean="0"/>
              <a:t>Родительские </a:t>
            </a:r>
            <a:r>
              <a:rPr lang="ru-RU" sz="1400" dirty="0" smtClean="0"/>
              <a:t>собрания,</a:t>
            </a:r>
          </a:p>
          <a:p>
            <a:pPr algn="ctr"/>
            <a:r>
              <a:rPr lang="ru-RU" sz="1400" dirty="0" smtClean="0"/>
              <a:t>тематические мероприятия И.Т.Д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33400" y="2514600"/>
            <a:ext cx="2667000" cy="2590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Родительские собрания</a:t>
            </a:r>
          </a:p>
          <a:p>
            <a:pPr algn="ctr"/>
            <a:r>
              <a:rPr lang="ru-RU" sz="1100" dirty="0" smtClean="0"/>
              <a:t>консультации совместные досуги</a:t>
            </a:r>
            <a:br>
              <a:rPr lang="ru-RU" sz="1100" dirty="0" smtClean="0"/>
            </a:br>
            <a:r>
              <a:rPr lang="ru-RU" sz="1100" dirty="0" smtClean="0"/>
              <a:t>инструктажи,</a:t>
            </a:r>
          </a:p>
          <a:p>
            <a:pPr algn="ctr"/>
            <a:r>
              <a:rPr lang="ru-RU" sz="1100" dirty="0" smtClean="0"/>
              <a:t>Выпуск БУКЛЕТОВ</a:t>
            </a:r>
            <a:endParaRPr lang="ru-RU" sz="1100" dirty="0" smtClean="0"/>
          </a:p>
          <a:p>
            <a:pPr algn="ctr"/>
            <a:r>
              <a:rPr lang="ru-RU" sz="1100" dirty="0" err="1" smtClean="0"/>
              <a:t>и.т.д</a:t>
            </a:r>
            <a:endParaRPr lang="ru-RU" sz="1100" dirty="0"/>
          </a:p>
        </p:txBody>
      </p:sp>
      <p:sp>
        <p:nvSpPr>
          <p:cNvPr id="13" name="Волна 12"/>
          <p:cNvSpPr/>
          <p:nvPr/>
        </p:nvSpPr>
        <p:spPr>
          <a:xfrm>
            <a:off x="1143000" y="228600"/>
            <a:ext cx="6858000" cy="990600"/>
          </a:xfrm>
          <a:prstGeom prst="wave">
            <a:avLst>
              <a:gd name="adj1" fmla="val 12500"/>
              <a:gd name="adj2" fmla="val 851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В ГРУППЕ: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876800"/>
            <a:ext cx="2209800" cy="15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3581400" y="228600"/>
            <a:ext cx="2057400" cy="4114800"/>
          </a:xfrm>
          <a:prstGeom prst="verticalScroll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На протяжении нескольких лет в МБДОУ </a:t>
            </a:r>
          </a:p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«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Алёнушка</a:t>
            </a:r>
            <a:r>
              <a:rPr lang="ru-RU" sz="1600" b="1" i="1" dirty="0" smtClean="0">
                <a:solidFill>
                  <a:srgbClr val="FFFF00"/>
                </a:solidFill>
              </a:rPr>
              <a:t>» существует и ведет работу  совместно с о школьной командой </a:t>
            </a:r>
            <a:r>
              <a:rPr lang="ru-RU" sz="1600" b="1" i="1" dirty="0" smtClean="0">
                <a:solidFill>
                  <a:srgbClr val="FFFF00"/>
                </a:solidFill>
              </a:rPr>
              <a:t>ЮИД </a:t>
            </a:r>
            <a:endParaRPr lang="ru-RU" sz="1600" b="1" i="1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14800"/>
            <a:ext cx="340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3434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286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003300"/>
                </a:solidFill>
                <a:latin typeface="Comic Sans MS" pitchFamily="66" charset="0"/>
              </a:rPr>
              <a:t>Совместная работа с командой ЮПИД « СВЕТОФОРИК»  МБДОУ «АЛЁНУШКА</a:t>
            </a:r>
            <a:r>
              <a:rPr lang="ru-RU" dirty="0" smtClean="0">
                <a:solidFill>
                  <a:srgbClr val="003300"/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Аленушка\Desktop\юпид 2018\IMG_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477734" cy="47244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862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>Наш детский сад работает в тесном взаимодействии с органами </a:t>
            </a:r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>ГИБДД </a:t>
            </a:r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>и ставит перед собой следующие </a:t>
            </a:r>
            <a:r>
              <a:rPr lang="ru-RU" sz="2400" b="1" dirty="0" smtClean="0">
                <a:solidFill>
                  <a:srgbClr val="003300"/>
                </a:solidFill>
                <a:latin typeface="Comic Sans MS" pitchFamily="66" charset="0"/>
              </a:rPr>
              <a:t>задачи совместной работы:</a:t>
            </a:r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>Реализовать единую линию предупреждения дорожно-транспортного травматизма детей на этапах дошкольного детства, придав педагогическому процессу познавательный и здоровье сберегающий характер.</a:t>
            </a:r>
            <a:b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3300"/>
                </a:solidFill>
                <a:latin typeface="Comic Sans MS" pitchFamily="66" charset="0"/>
              </a:rPr>
              <a:t>Организовать пропаганду и всеобуч родителей по профилактике дорожно-транспортного травматизма детей дошкольного возраста.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2057400" cy="202864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14800"/>
            <a:ext cx="2085975" cy="216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9624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71600" y="152400"/>
            <a:ext cx="4800600" cy="838200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95600" y="1371600"/>
            <a:ext cx="3429000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71800" y="2362200"/>
            <a:ext cx="3048000" cy="9906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работа  с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ДЕТСКОЙ РАЙОННОЙ библиотекой</a:t>
            </a: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,РДК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43400" y="1066800"/>
            <a:ext cx="484632" cy="3048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43400" y="2057400"/>
            <a:ext cx="484632" cy="3048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5814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862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5052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143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3300"/>
                </a:solidFill>
                <a:latin typeface="Comic Sans MS" pitchFamily="66" charset="0"/>
              </a:rPr>
              <a:t>Показателями эффективности работы </a:t>
            </a:r>
            <a:r>
              <a:rPr lang="ru-RU" sz="3200" dirty="0" smtClean="0">
                <a:solidFill>
                  <a:srgbClr val="003300"/>
                </a:solidFill>
                <a:latin typeface="Comic Sans MS" pitchFamily="66" charset="0"/>
              </a:rPr>
              <a:t>в группе стало </a:t>
            </a:r>
            <a:r>
              <a:rPr lang="ru-RU" sz="3200" dirty="0" smtClean="0">
                <a:solidFill>
                  <a:srgbClr val="003300"/>
                </a:solidFill>
                <a:latin typeface="Comic Sans MS" pitchFamily="66" charset="0"/>
              </a:rPr>
              <a:t>следующее: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1. Отсутствие несчастных случаев </a:t>
            </a:r>
            <a:r>
              <a:rPr lang="ru-RU" sz="2000" dirty="0" smtClean="0">
                <a:solidFill>
                  <a:srgbClr val="FF0000"/>
                </a:solidFill>
              </a:rPr>
              <a:t> с </a:t>
            </a:r>
            <a:r>
              <a:rPr lang="ru-RU" sz="2000" dirty="0" smtClean="0">
                <a:solidFill>
                  <a:srgbClr val="FF0000"/>
                </a:solidFill>
              </a:rPr>
              <a:t>воспитанниками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2. Знание </a:t>
            </a:r>
            <a:r>
              <a:rPr lang="ru-RU" sz="2000" dirty="0" smtClean="0">
                <a:solidFill>
                  <a:srgbClr val="FF0000"/>
                </a:solidFill>
              </a:rPr>
              <a:t> детьми </a:t>
            </a:r>
            <a:r>
              <a:rPr lang="ru-RU" sz="2000" dirty="0" smtClean="0">
                <a:solidFill>
                  <a:srgbClr val="FF0000"/>
                </a:solidFill>
              </a:rPr>
              <a:t>правил безопасного поведения на улицах и дорогах (в соответствии с возрастными </a:t>
            </a:r>
            <a:r>
              <a:rPr lang="ru-RU" sz="2000" dirty="0" smtClean="0">
                <a:solidFill>
                  <a:srgbClr val="FF0000"/>
                </a:solidFill>
              </a:rPr>
              <a:t> требованиями</a:t>
            </a:r>
            <a:r>
              <a:rPr lang="ru-RU" sz="2000" dirty="0" smtClean="0">
                <a:solidFill>
                  <a:srgbClr val="FF0000"/>
                </a:solidFill>
              </a:rPr>
              <a:t>). Они выявляются путём контрольных вопросов, рисунков детей, различных схем, игр </a:t>
            </a:r>
            <a:r>
              <a:rPr lang="ru-RU" sz="2000" dirty="0" smtClean="0">
                <a:solidFill>
                  <a:srgbClr val="FF0000"/>
                </a:solidFill>
              </a:rPr>
              <a:t> с  картинками </a:t>
            </a:r>
            <a:r>
              <a:rPr lang="ru-RU" sz="2000" dirty="0" smtClean="0">
                <a:solidFill>
                  <a:srgbClr val="FF0000"/>
                </a:solidFill>
              </a:rPr>
              <a:t>и т. д.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3. Умение детей быстро и правильно ориентироваться в дорожных ситуациях (регистрируется поведение детей на предъявление картинки или создание реальной ситуации).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2004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1054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4"/>
          <a:srcRect l="71799" t="10435" r="724" b="31568"/>
          <a:stretch>
            <a:fillRect/>
          </a:stretch>
        </p:blipFill>
        <p:spPr>
          <a:xfrm>
            <a:off x="1600200" y="3603812"/>
            <a:ext cx="3429000" cy="2796988"/>
          </a:xfrm>
          <a:prstGeom prst="round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148</Words>
  <PresentationFormat>Экран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Муниципальное бюджетное дошкольное образовательное учреждение детский сад комбинированного вида «Алёнушка»  с.Куйбышево  представляет :  Организация работы в старшей группе по обучению детей ПДД ВОСПИТАТЕЛЬ:  М.А. ГУСЕЙНОВА  </vt:lpstr>
      <vt:lpstr>ЦЕЛЬ РАБОТЫ ПО ОБУЧЕНИЮ ДЕТЕЙ ПДД:  СОХРАНЕНИЕ  ЖИЗНИ И ЗДОРОВЬЯ ДЕТЕЙ. ЗАДАЧИ ВОСПИТЕЛЕЙ: -С ПОМОЩЬЮ РАЗНООБРАЗНЫХ ПРИЕМОВ И МЕТОДОВ ОПТИМИЗИРОВАТЬ РАБОТУ С РОДИТЕЛЯМИ ДЕТЕЙ СТАРШЕГО ВОЗРАСТА -ОБОБЩИТЬ И РАЗШИРИТЬ ЗНАНИЯ ДЕТЕЙ О ПРАВИЛАХ ДОРОЖНОГО   </vt:lpstr>
      <vt:lpstr>МАТЕРИАЛЬНО-ТЕХНИЧЕСКАЯ БАЗА ГРУППЫ ВКЛЮЧАЕТ В СЕБЯ:  Комплект дорожных знаков  Комплект  картин «Правила дорожного движения» Комплект  картин по предупреждению дорожного  травматизма Подбор картин «Дети и дорога» Материал по работе с родителями Спецтехника Наглядные пособия Методическая и художественная литература Настольные  игры Обучающие компьютерные игры    </vt:lpstr>
      <vt:lpstr>Слайд 4</vt:lpstr>
      <vt:lpstr>Слайд 5</vt:lpstr>
      <vt:lpstr>Совместная работа с командой ЮПИД « СВЕТОФОРИК»  МБДОУ «АЛЁНУШКА»</vt:lpstr>
      <vt:lpstr>Наш детский сад работает в тесном взаимодействии с органами ГИБДД и ставит перед собой следующие задачи совместной работы: Реализовать единую линию предупреждения дорожно-транспортного травматизма детей на этапах дошкольного детства, придав педагогическому процессу познавательный и здоровье сберегающий характер. Организовать пропаганду и всеобуч родителей по профилактике дорожно-транспортного травматизма детей дошкольного возраста. </vt:lpstr>
      <vt:lpstr>Слайд 8</vt:lpstr>
      <vt:lpstr>Показателями эффективности работы в группе стало следующее: 1. Отсутствие несчастных случаев  с воспитанниками  2. Знание  детьми правил безопасного поведения на улицах и дорогах (в соответствии с возрастными  требованиями). Они выявляются путём контрольных вопросов, рисунков детей, различных схем, игр  с  картинками и т. д. 3. Умение детей быстро и правильно ориентироваться в дорожных ситуациях (регистрируется поведение детей на предъявление картинки или создание реальной ситуации).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«Алёнушка»  с.Куйбышево  представляет :  Организация работы в старшей группе по обучению детей ПДД ВОСПИТАТЕЛЬ:  М.А. ГУСЕЙНОВА  </dc:title>
  <dc:creator>Аленушка</dc:creator>
  <cp:lastModifiedBy>Аленушка</cp:lastModifiedBy>
  <cp:revision>1</cp:revision>
  <dcterms:created xsi:type="dcterms:W3CDTF">2020-03-11T17:23:19Z</dcterms:created>
  <dcterms:modified xsi:type="dcterms:W3CDTF">2020-03-11T20:57:09Z</dcterms:modified>
</cp:coreProperties>
</file>